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media1.mov" ContentType="video/unknown"/>
  <Override PartName="/ppt/media/media2.mov" ContentType="video/unknown"/>
  <Override PartName="/ppt/media/media3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Ash : ~2000 étoiles, Hologram: ~500 étoiles</a:t>
            </a:r>
          </a:p>
          <a:p>
            <a:pPr/>
            <a:r>
              <a:t>Ruby on rails 1.0 : 2005, RoR hotwire -&gt; stimulus + reflex, et d’autres ? </a:t>
            </a:r>
          </a:p>
          <a:p>
            <a:pPr/>
            <a:r>
              <a:t>Laravel 1.0 2011 -  LiveWire 2019 (ajax)</a:t>
            </a:r>
          </a:p>
          <a:p>
            <a:pPr/>
            <a:r>
              <a:t>React ~2013,  Hooks 2019, RSC 2024 ?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eur et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12" name="Titre de la pré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13" name="Texte niveau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uméro de diapositive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écla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e niveau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Déclaration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it import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Données clés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Données clés</a:t>
            </a:r>
          </a:p>
        </p:txBody>
      </p:sp>
      <p:sp>
        <p:nvSpPr>
          <p:cNvPr id="107" name="Texte niveau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Texte niveau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 Citation notable 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ros plan sur des plantes sauvages qui poussent entre des rochers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Grosse formation rocheuse sous des nuages sombres avec une route poussiéreuse au premier plan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Gros plan sur une plante sauvage qui pousse entre des rochers de lave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ascade entourée par un paysage vert et rocailleux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ysage vert et vallonné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re de la pré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23" name="Auteur et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24" name="Texte niveau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tre 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re de diapositiv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Titre de diapositive</a:t>
            </a:r>
          </a:p>
        </p:txBody>
      </p:sp>
      <p:sp>
        <p:nvSpPr>
          <p:cNvPr id="33" name="Texte niveau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Pierres couvertes de mousse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re de diapositiv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43" name="Sous-titre de diapositiv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44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re de diapositiv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61" name="Sous-titre de diapositiv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62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Grosse formation rocheuse sous des nuages sombres avec une route poussiéreuse au premier plan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re de section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Titre de section</a:t>
            </a:r>
          </a:p>
        </p:txBody>
      </p:sp>
      <p:sp>
        <p:nvSpPr>
          <p:cNvPr id="72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seu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re de diapositiv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80" name="Sous-titre de diapositiv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8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re de l’ordre du jour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l’ordre du jour</a:t>
            </a:r>
          </a:p>
        </p:txBody>
      </p:sp>
      <p:sp>
        <p:nvSpPr>
          <p:cNvPr id="89" name="Sous-titre de l’ordre du jour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l’ordre du jour</a:t>
            </a:r>
          </a:p>
        </p:txBody>
      </p:sp>
      <p:sp>
        <p:nvSpPr>
          <p:cNvPr id="90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Rubriques de l’ordre du jour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diapositiv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Titre de diapositive</a:t>
            </a:r>
          </a:p>
        </p:txBody>
      </p:sp>
      <p:sp>
        <p:nvSpPr>
          <p:cNvPr id="3" name="Texte niveau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video" Target="../media/media2.mov"/><Relationship Id="rId4" Type="http://schemas.microsoft.com/office/2007/relationships/media" Target="../media/media2.mov"/><Relationship Id="rId5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video" Target="../media/media3.mov"/><Relationship Id="rId4" Type="http://schemas.microsoft.com/office/2007/relationships/media" Target="../media/media3.mov"/><Relationship Id="rId5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Fêtons LiveView 1.0"/>
          <p:cNvSpPr txBox="1"/>
          <p:nvPr>
            <p:ph type="ctrTitle"/>
          </p:nvPr>
        </p:nvSpPr>
        <p:spPr>
          <a:xfrm>
            <a:off x="1206498" y="2574991"/>
            <a:ext cx="21971004" cy="4648201"/>
          </a:xfrm>
          <a:prstGeom prst="rect">
            <a:avLst/>
          </a:prstGeom>
        </p:spPr>
        <p:txBody>
          <a:bodyPr/>
          <a:lstStyle>
            <a:lvl1pPr>
              <a:defRPr b="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Fêtons LiveView 1.0</a:t>
            </a:r>
          </a:p>
        </p:txBody>
      </p:sp>
      <p:sp>
        <p:nvSpPr>
          <p:cNvPr id="152" name="Elixir Meetup Lyon"/>
          <p:cNvSpPr txBox="1"/>
          <p:nvPr/>
        </p:nvSpPr>
        <p:spPr>
          <a:xfrm>
            <a:off x="1206499" y="7226178"/>
            <a:ext cx="21971002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l" defTabSz="825500">
              <a:defRPr sz="3600">
                <a:latin typeface="SF Pro Text Bold"/>
                <a:ea typeface="SF Pro Text Bold"/>
                <a:cs typeface="SF Pro Text Bold"/>
                <a:sym typeface="SF Pro Text Bold"/>
              </a:defRPr>
            </a:lvl1pPr>
          </a:lstStyle>
          <a:p>
            <a:pPr/>
            <a:r>
              <a:t>Elixir Meetup Lyon</a:t>
            </a:r>
          </a:p>
        </p:txBody>
      </p:sp>
      <p:sp>
        <p:nvSpPr>
          <p:cNvPr id="153" name="Arthur Maman - 16 Janvier 2025"/>
          <p:cNvSpPr txBox="1"/>
          <p:nvPr/>
        </p:nvSpPr>
        <p:spPr>
          <a:xfrm>
            <a:off x="1333498" y="11966048"/>
            <a:ext cx="21971003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l" defTabSz="825500">
              <a:defRPr sz="3600">
                <a:latin typeface="SF Pro Text Bold"/>
                <a:ea typeface="SF Pro Text Bold"/>
                <a:cs typeface="SF Pro Text Bold"/>
                <a:sym typeface="SF Pro Text Bold"/>
              </a:defRPr>
            </a:lvl1pPr>
          </a:lstStyle>
          <a:p>
            <a:pPr/>
            <a:r>
              <a:t>Arthur Maman - 16 Janvier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aux angles arrondis"/>
          <p:cNvSpPr/>
          <p:nvPr/>
        </p:nvSpPr>
        <p:spPr>
          <a:xfrm>
            <a:off x="1016000" y="2095500"/>
            <a:ext cx="22618800" cy="7497981"/>
          </a:xfrm>
          <a:prstGeom prst="roundRect">
            <a:avLst>
              <a:gd name="adj" fmla="val 3970"/>
            </a:avLst>
          </a:prstGeom>
          <a:solidFill>
            <a:srgbClr val="260B28">
              <a:alpha val="39282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1" name="LiveView en tant que process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LiveView en tant que process</a:t>
            </a:r>
          </a:p>
        </p:txBody>
      </p:sp>
      <p:sp>
        <p:nvSpPr>
          <p:cNvPr id="202" name="Chaque connection LiveView est un process, on peut les inspecter et interagir avec, grâce aux fonctions standards erlang / otp."/>
          <p:cNvSpPr txBox="1"/>
          <p:nvPr/>
        </p:nvSpPr>
        <p:spPr>
          <a:xfrm>
            <a:off x="5219700" y="9525000"/>
            <a:ext cx="14219545" cy="1903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defRPr sz="3200">
                <a:latin typeface="SF Pro Text Bold"/>
                <a:ea typeface="SF Pro Text Bold"/>
                <a:cs typeface="SF Pro Text Bold"/>
                <a:sym typeface="SF Pro Text Bold"/>
              </a:defRPr>
            </a:lvl1pPr>
          </a:lstStyle>
          <a:p>
            <a:pPr/>
            <a:r>
              <a:t>Chaque connection LiveView est un process, on peut les inspecter et interagir avec, grâce aux fonctions standards erlang / otp.</a:t>
            </a:r>
          </a:p>
        </p:txBody>
      </p:sp>
      <p:pic>
        <p:nvPicPr>
          <p:cNvPr id="20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0000" y="2159000"/>
            <a:ext cx="15240000" cy="73709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Rectangle aux angles arrondis"/>
          <p:cNvSpPr/>
          <p:nvPr/>
        </p:nvSpPr>
        <p:spPr>
          <a:xfrm>
            <a:off x="1016000" y="2095500"/>
            <a:ext cx="22618800" cy="7497981"/>
          </a:xfrm>
          <a:prstGeom prst="roundRect">
            <a:avLst>
              <a:gd name="adj" fmla="val 3970"/>
            </a:avLst>
          </a:prstGeom>
          <a:solidFill>
            <a:srgbClr val="260B28">
              <a:alpha val="39282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6" name="LiveView en tant que process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LiveView en tant que process</a:t>
            </a:r>
          </a:p>
        </p:txBody>
      </p:sp>
      <p:sp>
        <p:nvSpPr>
          <p:cNvPr id="207" name="Chaque connection LiveView est un process, c’est la garantie d’une intégration parfaite au système de messaging de la BEAM."/>
          <p:cNvSpPr txBox="1"/>
          <p:nvPr/>
        </p:nvSpPr>
        <p:spPr>
          <a:xfrm>
            <a:off x="5219700" y="9525000"/>
            <a:ext cx="14219545" cy="1903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defRPr sz="3200">
                <a:latin typeface="SF Pro Text Bold"/>
                <a:ea typeface="SF Pro Text Bold"/>
                <a:cs typeface="SF Pro Text Bold"/>
                <a:sym typeface="SF Pro Text Bold"/>
              </a:defRPr>
            </a:lvl1pPr>
          </a:lstStyle>
          <a:p>
            <a:pPr/>
            <a:r>
              <a:t>Chaque connection LiveView est un process, c’est la garantie d’une intégration parfaite au système de messaging de la BEAM.</a:t>
            </a: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0" r="83" b="0"/>
          <a:stretch>
            <a:fillRect/>
          </a:stretch>
        </p:blipFill>
        <p:spPr>
          <a:xfrm>
            <a:off x="1003300" y="2159000"/>
            <a:ext cx="15227300" cy="67069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496800" y="2159000"/>
            <a:ext cx="15240000" cy="6042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arré"/>
          <p:cNvSpPr/>
          <p:nvPr/>
        </p:nvSpPr>
        <p:spPr>
          <a:xfrm>
            <a:off x="15988687" y="5609365"/>
            <a:ext cx="5082483" cy="508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2" name="Carré"/>
          <p:cNvSpPr/>
          <p:nvPr/>
        </p:nvSpPr>
        <p:spPr>
          <a:xfrm>
            <a:off x="5951743" y="5668388"/>
            <a:ext cx="5082483" cy="508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3" name="Merci !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Merci !</a:t>
            </a:r>
          </a:p>
        </p:txBody>
      </p:sp>
      <p:sp>
        <p:nvSpPr>
          <p:cNvPr id="214" name="https://github.com/ArthurMmn/meetup-elixir-lyon-2025-01"/>
          <p:cNvSpPr txBox="1"/>
          <p:nvPr/>
        </p:nvSpPr>
        <p:spPr>
          <a:xfrm>
            <a:off x="4457890" y="11420582"/>
            <a:ext cx="807019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https://github.com/ArthurMmn/meetup-elixir-lyon-2025-01</a:t>
            </a:r>
          </a:p>
        </p:txBody>
      </p:sp>
      <p:sp>
        <p:nvSpPr>
          <p:cNvPr id="215" name="Retrouvez le code de la présentation sur GitHub"/>
          <p:cNvSpPr txBox="1"/>
          <p:nvPr/>
        </p:nvSpPr>
        <p:spPr>
          <a:xfrm>
            <a:off x="4353236" y="3548394"/>
            <a:ext cx="8279497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4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Retrouvez le code de la présentation sur GitHub</a:t>
            </a:r>
          </a:p>
        </p:txBody>
      </p:sp>
      <p:sp>
        <p:nvSpPr>
          <p:cNvPr id="216" name="Une démonstration plus poussée…"/>
          <p:cNvSpPr txBox="1"/>
          <p:nvPr/>
        </p:nvSpPr>
        <p:spPr>
          <a:xfrm>
            <a:off x="13934985" y="3548394"/>
            <a:ext cx="9189889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4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pPr>
            <a:r>
              <a:t>Une démonstration plus poussée</a:t>
            </a:r>
          </a:p>
          <a:p>
            <a:pPr>
              <a:defRPr sz="44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pPr>
            <a:r>
              <a:t>LiveBeats par Chris McCord</a:t>
            </a:r>
          </a:p>
        </p:txBody>
      </p:sp>
      <p:sp>
        <p:nvSpPr>
          <p:cNvPr id="217" name="https://github.com/fly-apps/live_beats"/>
          <p:cNvSpPr txBox="1"/>
          <p:nvPr/>
        </p:nvSpPr>
        <p:spPr>
          <a:xfrm>
            <a:off x="15875883" y="11420582"/>
            <a:ext cx="5308093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https://github.com/fly-apps/live_beats</a:t>
            </a:r>
          </a:p>
        </p:txBody>
      </p:sp>
      <p:pic>
        <p:nvPicPr>
          <p:cNvPr id="21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70484" y="598588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307429" y="5985888"/>
            <a:ext cx="4445001" cy="444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hoenix en chiffre"/>
          <p:cNvSpPr txBox="1"/>
          <p:nvPr>
            <p:ph type="ctrTitle"/>
          </p:nvPr>
        </p:nvSpPr>
        <p:spPr>
          <a:xfrm>
            <a:off x="1206498" y="566375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Phoenix en chiffre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70414" y="5296755"/>
            <a:ext cx="7087642" cy="3986799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2015"/>
          <p:cNvSpPr txBox="1"/>
          <p:nvPr/>
        </p:nvSpPr>
        <p:spPr>
          <a:xfrm>
            <a:off x="10026083" y="3055995"/>
            <a:ext cx="1783780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2015</a:t>
            </a:r>
          </a:p>
        </p:txBody>
      </p:sp>
      <p:sp>
        <p:nvSpPr>
          <p:cNvPr id="158" name="2019"/>
          <p:cNvSpPr txBox="1"/>
          <p:nvPr/>
        </p:nvSpPr>
        <p:spPr>
          <a:xfrm>
            <a:off x="10015665" y="4922249"/>
            <a:ext cx="1794198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2019</a:t>
            </a:r>
          </a:p>
        </p:txBody>
      </p:sp>
      <p:sp>
        <p:nvSpPr>
          <p:cNvPr id="159" name="2025"/>
          <p:cNvSpPr txBox="1"/>
          <p:nvPr/>
        </p:nvSpPr>
        <p:spPr>
          <a:xfrm>
            <a:off x="9932693" y="6788504"/>
            <a:ext cx="1877170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2025</a:t>
            </a:r>
          </a:p>
        </p:txBody>
      </p:sp>
      <p:sp>
        <p:nvSpPr>
          <p:cNvPr id="160" name="21 000"/>
          <p:cNvSpPr txBox="1"/>
          <p:nvPr/>
        </p:nvSpPr>
        <p:spPr>
          <a:xfrm>
            <a:off x="9383890" y="8654758"/>
            <a:ext cx="2425973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21 000</a:t>
            </a:r>
          </a:p>
        </p:txBody>
      </p:sp>
      <p:sp>
        <p:nvSpPr>
          <p:cNvPr id="161" name="1 200"/>
          <p:cNvSpPr txBox="1"/>
          <p:nvPr/>
        </p:nvSpPr>
        <p:spPr>
          <a:xfrm>
            <a:off x="9846001" y="10521012"/>
            <a:ext cx="1963862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1 200</a:t>
            </a:r>
          </a:p>
        </p:txBody>
      </p:sp>
      <p:sp>
        <p:nvSpPr>
          <p:cNvPr id="162" name="Phoenix 1.0"/>
          <p:cNvSpPr txBox="1"/>
          <p:nvPr/>
        </p:nvSpPr>
        <p:spPr>
          <a:xfrm>
            <a:off x="12884500" y="3055995"/>
            <a:ext cx="3805610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Phoenix 1.0</a:t>
            </a:r>
          </a:p>
        </p:txBody>
      </p:sp>
      <p:sp>
        <p:nvSpPr>
          <p:cNvPr id="163" name="Présentation de LiveView"/>
          <p:cNvSpPr txBox="1"/>
          <p:nvPr/>
        </p:nvSpPr>
        <p:spPr>
          <a:xfrm>
            <a:off x="12884500" y="4922249"/>
            <a:ext cx="8053165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Présentation de LiveView</a:t>
            </a:r>
          </a:p>
        </p:txBody>
      </p:sp>
      <p:sp>
        <p:nvSpPr>
          <p:cNvPr id="164" name="LiveView 1.0"/>
          <p:cNvSpPr txBox="1"/>
          <p:nvPr/>
        </p:nvSpPr>
        <p:spPr>
          <a:xfrm>
            <a:off x="12884500" y="6788504"/>
            <a:ext cx="4070897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LiveView 1.0</a:t>
            </a:r>
          </a:p>
        </p:txBody>
      </p:sp>
      <p:sp>
        <p:nvSpPr>
          <p:cNvPr id="165" name="Étoiles GitHub"/>
          <p:cNvSpPr txBox="1"/>
          <p:nvPr/>
        </p:nvSpPr>
        <p:spPr>
          <a:xfrm>
            <a:off x="12884500" y="8654758"/>
            <a:ext cx="4650210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Étoiles GitHub</a:t>
            </a:r>
          </a:p>
        </p:txBody>
      </p:sp>
      <p:sp>
        <p:nvSpPr>
          <p:cNvPr id="166" name="Contributeurs"/>
          <p:cNvSpPr txBox="1"/>
          <p:nvPr/>
        </p:nvSpPr>
        <p:spPr>
          <a:xfrm>
            <a:off x="12884500" y="10521012"/>
            <a:ext cx="4486127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SF Pro Rounded Regular"/>
                <a:ea typeface="SF Pro Rounded Regular"/>
                <a:cs typeface="SF Pro Rounded Regular"/>
                <a:sym typeface="SF Pro Rounded Regular"/>
              </a:defRPr>
            </a:lvl1pPr>
          </a:lstStyle>
          <a:p>
            <a:pPr/>
            <a:r>
              <a:t>Contributeurs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 aux angles arrondis"/>
          <p:cNvSpPr/>
          <p:nvPr/>
        </p:nvSpPr>
        <p:spPr>
          <a:xfrm>
            <a:off x="7881350" y="2864179"/>
            <a:ext cx="8621300" cy="9928397"/>
          </a:xfrm>
          <a:prstGeom prst="roundRect">
            <a:avLst>
              <a:gd name="adj" fmla="val 253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1" name="LiveView en bref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LiveView en bref</a:t>
            </a:r>
          </a:p>
        </p:txBody>
      </p:sp>
      <p:pic>
        <p:nvPicPr>
          <p:cNvPr id="172" name="liveview-process.svg" descr="liveview-process.sv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01369" y="3340451"/>
            <a:ext cx="7381261" cy="8975854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https://fly.io/phoenix-files/a-liveview-is-a-process/"/>
          <p:cNvSpPr txBox="1"/>
          <p:nvPr/>
        </p:nvSpPr>
        <p:spPr>
          <a:xfrm>
            <a:off x="8725966" y="12929690"/>
            <a:ext cx="693206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https://fly.io/phoenix-files/a-liveview-is-a-process/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LiveView en bref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LiveView en bref</a:t>
            </a:r>
          </a:p>
        </p:txBody>
      </p:sp>
      <p:pic>
        <p:nvPicPr>
          <p:cNvPr id="176" name="Enregistrement de l’écran 2025-01-15 à 15.27.23.mov" descr="Enregistrement de l’écran 2025-01-15 à 15.27.23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-1" y="0"/>
            <a:ext cx="24384002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16" fill="hold"/>
                                        <p:tgtEl>
                                          <p:spTgt spid="1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6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6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aux angles arrondis"/>
          <p:cNvSpPr/>
          <p:nvPr/>
        </p:nvSpPr>
        <p:spPr>
          <a:xfrm>
            <a:off x="1016000" y="2095500"/>
            <a:ext cx="22618800" cy="6349207"/>
          </a:xfrm>
          <a:prstGeom prst="roundRect">
            <a:avLst>
              <a:gd name="adj" fmla="val 4688"/>
            </a:avLst>
          </a:prstGeom>
          <a:solidFill>
            <a:srgbClr val="260B28">
              <a:alpha val="39282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9" name="LiveView en bref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LiveView en bref</a:t>
            </a:r>
          </a:p>
        </p:txBody>
      </p:sp>
      <p:sp>
        <p:nvSpPr>
          <p:cNvPr id="180" name="« A LiveView is a process that receives events, updates its state, and renders updates to a page as diffs. »"/>
          <p:cNvSpPr txBox="1"/>
          <p:nvPr/>
        </p:nvSpPr>
        <p:spPr>
          <a:xfrm>
            <a:off x="5215627" y="9525000"/>
            <a:ext cx="14219545" cy="1903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defRPr sz="3200">
                <a:latin typeface="SF Pro Text Bold"/>
                <a:ea typeface="SF Pro Text Bold"/>
                <a:cs typeface="SF Pro Text Bold"/>
                <a:sym typeface="SF Pro Text Bold"/>
              </a:defRPr>
            </a:lvl1pPr>
          </a:lstStyle>
          <a:p>
            <a:pPr/>
            <a:r>
              <a:t>« A LiveView is a process that receives events, updates its state, and renders updates to a page as diffs. » </a:t>
            </a:r>
          </a:p>
        </p:txBody>
      </p:sp>
      <p:pic>
        <p:nvPicPr>
          <p:cNvPr id="18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98400" y="2159000"/>
            <a:ext cx="15178784" cy="63492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70000" y="2159000"/>
            <a:ext cx="15170236" cy="535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LiveView et JavaScript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LiveView et JavaScript</a:t>
            </a:r>
          </a:p>
        </p:txBody>
      </p:sp>
      <p:pic>
        <p:nvPicPr>
          <p:cNvPr id="185" name="Enregistrement de l’écran 2025-01-15 à 10.14.08.mov" descr="Enregistrement de l’écran 2025-01-15 à 10.14.08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-1" y="0"/>
            <a:ext cx="24384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8" fill="hold"/>
                                        <p:tgtEl>
                                          <p:spTgt spid="1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ctangle aux angles arrondis"/>
          <p:cNvSpPr/>
          <p:nvPr/>
        </p:nvSpPr>
        <p:spPr>
          <a:xfrm>
            <a:off x="1016000" y="2095500"/>
            <a:ext cx="22618800" cy="6350000"/>
          </a:xfrm>
          <a:prstGeom prst="roundRect">
            <a:avLst>
              <a:gd name="adj" fmla="val 4687"/>
            </a:avLst>
          </a:prstGeom>
          <a:solidFill>
            <a:srgbClr val="260B28">
              <a:alpha val="39282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8" name="LiveView et JavaScript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LiveView et JavaScript</a:t>
            </a:r>
          </a:p>
        </p:txBody>
      </p:sp>
      <p:sp>
        <p:nvSpPr>
          <p:cNvPr id="189" name="Phoenix.LiveView.JS un module pour écrire des interactions entre le serveur et la navigateur, avec ou sans JavaScript !"/>
          <p:cNvSpPr txBox="1"/>
          <p:nvPr/>
        </p:nvSpPr>
        <p:spPr>
          <a:xfrm>
            <a:off x="5219700" y="9525000"/>
            <a:ext cx="14219545" cy="1903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defRPr sz="3200">
                <a:latin typeface="SF Pro Text Bold"/>
                <a:ea typeface="SF Pro Text Bold"/>
                <a:cs typeface="SF Pro Text Bold"/>
                <a:sym typeface="SF Pro Text Bold"/>
              </a:defRPr>
            </a:lvl1pPr>
          </a:lstStyle>
          <a:p>
            <a:pPr/>
            <a:r>
              <a:t>Phoenix.LiveView.JS un module pour écrire des interactions entre le serveur et la navigateur, avec ou sans JavaScript !</a:t>
            </a:r>
          </a:p>
        </p:txBody>
      </p:sp>
      <p:pic>
        <p:nvPicPr>
          <p:cNvPr id="19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0000" y="2159000"/>
            <a:ext cx="12700000" cy="36522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aux angles arrondis"/>
          <p:cNvSpPr/>
          <p:nvPr/>
        </p:nvSpPr>
        <p:spPr>
          <a:xfrm>
            <a:off x="1016000" y="2449092"/>
            <a:ext cx="22618800" cy="9363138"/>
          </a:xfrm>
          <a:prstGeom prst="roundRect">
            <a:avLst>
              <a:gd name="adj" fmla="val 3179"/>
            </a:avLst>
          </a:prstGeom>
          <a:solidFill>
            <a:srgbClr val="260B28">
              <a:alpha val="39282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3" name="LiveView et JavaScript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LiveView et JavaScript</a:t>
            </a:r>
          </a:p>
        </p:txBody>
      </p:sp>
      <p:pic>
        <p:nvPicPr>
          <p:cNvPr id="19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0000" y="2176431"/>
            <a:ext cx="12700000" cy="42056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606314" y="2176431"/>
            <a:ext cx="12700001" cy="83559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LiveView en tant que process"/>
          <p:cNvSpPr txBox="1"/>
          <p:nvPr>
            <p:ph type="ctrTitle"/>
          </p:nvPr>
        </p:nvSpPr>
        <p:spPr>
          <a:xfrm>
            <a:off x="1206498" y="574220"/>
            <a:ext cx="21971004" cy="1903643"/>
          </a:xfrm>
          <a:prstGeom prst="rect">
            <a:avLst/>
          </a:prstGeom>
        </p:spPr>
        <p:txBody>
          <a:bodyPr anchor="ctr"/>
          <a:lstStyle>
            <a:lvl1pPr>
              <a:defRPr b="0" spc="-180" sz="9000">
                <a:latin typeface="SF Pro Rounded Bold"/>
                <a:ea typeface="SF Pro Rounded Bold"/>
                <a:cs typeface="SF Pro Rounded Bold"/>
                <a:sym typeface="SF Pro Rounded Bold"/>
              </a:defRPr>
            </a:lvl1pPr>
          </a:lstStyle>
          <a:p>
            <a:pPr/>
            <a:r>
              <a:t>LiveView en tant que process</a:t>
            </a:r>
          </a:p>
        </p:txBody>
      </p:sp>
      <p:pic>
        <p:nvPicPr>
          <p:cNvPr id="198" name="Enregistrement de l’écran 2025-01-15 à 10.45.54.mov" descr="Enregistrement de l’écran 2025-01-15 à 10.45.54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33" fill="hold"/>
                                        <p:tgtEl>
                                          <p:spTgt spid="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9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